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36"/>
  </p:notesMasterIdLst>
  <p:sldIdLst>
    <p:sldId id="5068" r:id="rId5"/>
    <p:sldId id="5290" r:id="rId6"/>
    <p:sldId id="5285" r:id="rId7"/>
    <p:sldId id="5808" r:id="rId8"/>
    <p:sldId id="5809" r:id="rId9"/>
    <p:sldId id="5848" r:id="rId10"/>
    <p:sldId id="5849" r:id="rId11"/>
    <p:sldId id="5850" r:id="rId12"/>
    <p:sldId id="5851" r:id="rId13"/>
    <p:sldId id="5852" r:id="rId14"/>
    <p:sldId id="5810" r:id="rId15"/>
    <p:sldId id="5293" r:id="rId16"/>
    <p:sldId id="5853" r:id="rId17"/>
    <p:sldId id="5854" r:id="rId18"/>
    <p:sldId id="5855" r:id="rId19"/>
    <p:sldId id="5856" r:id="rId20"/>
    <p:sldId id="5858" r:id="rId21"/>
    <p:sldId id="5859" r:id="rId22"/>
    <p:sldId id="5860" r:id="rId23"/>
    <p:sldId id="5861" r:id="rId24"/>
    <p:sldId id="5862" r:id="rId25"/>
    <p:sldId id="5863" r:id="rId26"/>
    <p:sldId id="5864" r:id="rId27"/>
    <p:sldId id="5865" r:id="rId28"/>
    <p:sldId id="5308" r:id="rId29"/>
    <p:sldId id="5866" r:id="rId30"/>
    <p:sldId id="5069" r:id="rId31"/>
    <p:sldId id="5070" r:id="rId32"/>
    <p:sldId id="5071" r:id="rId33"/>
    <p:sldId id="5073" r:id="rId34"/>
    <p:sldId id="5074" r:id="rId35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83912" autoAdjust="0"/>
  </p:normalViewPr>
  <p:slideViewPr>
    <p:cSldViewPr snapToObjects="1">
      <p:cViewPr varScale="1">
        <p:scale>
          <a:sx n="67" d="100"/>
          <a:sy n="67" d="100"/>
        </p:scale>
        <p:origin x="848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89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57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3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92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45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98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27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23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53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1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6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94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82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9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66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50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24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9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0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0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39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58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96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78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8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28600" y="6649753"/>
            <a:ext cx="9296400" cy="182957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 rtl="0">
              <a:defRPr/>
            </a:pPr>
            <a:r>
              <a:rPr lang="en-US" sz="80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891995-B6ED-4ACE-A707-44252E90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26" y="304800"/>
            <a:ext cx="3631814" cy="381000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Name &amp; Subsection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63D99F52-E41E-4DCF-8810-37B1224705A4}"/>
              </a:ext>
            </a:extLst>
          </p:cNvPr>
          <p:cNvSpPr/>
          <p:nvPr userDrawn="1"/>
        </p:nvSpPr>
        <p:spPr>
          <a:xfrm>
            <a:off x="8477864" y="351639"/>
            <a:ext cx="1327813" cy="2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229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  <p:sldLayoutId id="2147483846" r:id="rId18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13-06-2023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28.tiff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3.jpeg"/><Relationship Id="rId7" Type="http://schemas.openxmlformats.org/officeDocument/2006/relationships/image" Target="../media/image35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4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27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Consolidation Process</a:t>
            </a:r>
            <a:endParaRPr lang="id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71" y="867293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950" dirty="0">
                <a:latin typeface="Arial"/>
                <a:cs typeface="Arial"/>
              </a:rPr>
              <a:t>SAP-Delivered Process Models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45854-3A8A-6167-06E4-FC0E75B4CB43}"/>
              </a:ext>
            </a:extLst>
          </p:cNvPr>
          <p:cNvSpPr txBox="1"/>
          <p:nvPr/>
        </p:nvSpPr>
        <p:spPr>
          <a:xfrm>
            <a:off x="304800" y="1371600"/>
            <a:ext cx="6691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partner (BO type 147)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partner relationships (BO type 1405)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partner for consolidation (BO type MDC_147)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 (BO type 194)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8234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Table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35EDC-74DB-09DF-CD1A-80ED85333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9" t="21914" r="11538" b="28936"/>
          <a:stretch/>
        </p:blipFill>
        <p:spPr>
          <a:xfrm>
            <a:off x="533400" y="1371600"/>
            <a:ext cx="88392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0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Standard BP Business Objects in MDC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7ECF7-4377-BB4F-F2D7-1AC479BDF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3" t="22650" r="20000" b="13077"/>
          <a:stretch/>
        </p:blipFill>
        <p:spPr>
          <a:xfrm>
            <a:off x="1295400" y="1056861"/>
            <a:ext cx="6477000" cy="54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9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Standard Material Object in MDC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72C69-4AF6-25D6-892B-F816E80D6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4" t="19574" r="13077" b="12553"/>
          <a:stretch/>
        </p:blipFill>
        <p:spPr>
          <a:xfrm>
            <a:off x="1371600" y="1056861"/>
            <a:ext cx="5486400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Standard Material Object in MDC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72C69-4AF6-25D6-892B-F816E80D6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4" t="19574" r="13077" b="12553"/>
          <a:stretch/>
        </p:blipFill>
        <p:spPr>
          <a:xfrm>
            <a:off x="1371600" y="1056861"/>
            <a:ext cx="5486400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9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IN" sz="2800" dirty="0">
                <a:latin typeface="Arial"/>
                <a:cs typeface="Arial"/>
              </a:rPr>
              <a:t>A</a:t>
            </a:r>
            <a:r>
              <a:rPr lang="en-IN" sz="2800" dirty="0"/>
              <a:t>dapters (Process steps + Object Types)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11FE3-912A-A037-9FCA-256611A0B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77" t="28936" r="6154" b="28936"/>
          <a:stretch/>
        </p:blipFill>
        <p:spPr>
          <a:xfrm>
            <a:off x="533400" y="1447800"/>
            <a:ext cx="8458200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6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IN" sz="2800" dirty="0">
                <a:latin typeface="Arial"/>
                <a:cs typeface="Arial"/>
              </a:rPr>
              <a:t>A</a:t>
            </a:r>
            <a:r>
              <a:rPr lang="en-IN" sz="2800" dirty="0"/>
              <a:t>dapters (Process steps + Object Types)</a:t>
            </a:r>
            <a:endParaRPr lang="en-US" sz="195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F0177-8C99-7704-0B13-EA0A3F841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4" t="19574" r="12308" b="7871"/>
          <a:stretch/>
        </p:blipFill>
        <p:spPr>
          <a:xfrm>
            <a:off x="2095500" y="1128691"/>
            <a:ext cx="5181600" cy="55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4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US" sz="2800" dirty="0"/>
              <a:t>Process steps in consolidation and mass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30D03-DFE8-2EEB-1EDC-FA04BB1B20B2}"/>
              </a:ext>
            </a:extLst>
          </p:cNvPr>
          <p:cNvSpPr txBox="1"/>
          <p:nvPr/>
        </p:nvSpPr>
        <p:spPr>
          <a:xfrm>
            <a:off x="600074" y="1520759"/>
            <a:ext cx="91535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Standardization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/>
              <a:t>Enrichment  - e.g. </a:t>
            </a:r>
            <a:r>
              <a:rPr lang="en-US" dirty="0"/>
              <a:t>Enrichment process fills in the missing field value to postal code</a:t>
            </a:r>
            <a:endParaRPr lang="en-IN" dirty="0"/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/>
              <a:t>Normalization – e.g. </a:t>
            </a:r>
            <a:r>
              <a:rPr lang="en-US" dirty="0"/>
              <a:t>Converting a value of a street name from “Crescent Plaza Dr.” to “Crescent Plaza Drive”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Adapters (S</a:t>
            </a:r>
            <a:r>
              <a:rPr lang="en-US" dirty="0"/>
              <a:t>tandardization adapters for </a:t>
            </a:r>
            <a:r>
              <a:rPr lang="en-US" dirty="0" err="1"/>
              <a:t>BRFplus</a:t>
            </a:r>
            <a:r>
              <a:rPr lang="en-US" dirty="0"/>
              <a:t>, Business Address Services (BAS), key mapping, and value mapping is maintained)</a:t>
            </a:r>
          </a:p>
          <a:p>
            <a:endParaRPr lang="en-US" dirty="0"/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/>
              <a:t>CL_MDC_ADAPTER_BPREL_STD_VALM (Value Mapping for Business Partner Relationships)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/>
              <a:t>CL_MDC_ADAPTER_BP_IM_STD (SAP HANA smart data quality)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/>
              <a:t>CL_MDC_ADAPTER_BP_KEY_MAP_STD (Evaluate Key Mapping for Business Partners and SAP ERP Customers/Vendors)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/>
              <a:t>CL_MDC_ADAPTER_BP_VALUEMAP_STD (Evaluate Value Mapping for Business Partners and SAP ERP Customers/Vendors) 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/>
              <a:t>CL_MDC_ADAPTER_BRF_STD (Business Partner Standardization with </a:t>
            </a:r>
            <a:r>
              <a:rPr lang="en-IN" dirty="0" err="1"/>
              <a:t>BRFplus</a:t>
            </a:r>
            <a:r>
              <a:rPr lang="en-IN" dirty="0"/>
              <a:t>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/>
              <a:t>CL_MDC_ADAPTER_MAT_KEY_MAP_STD (Evaluate Key Mapping for Material)</a:t>
            </a:r>
          </a:p>
          <a:p>
            <a:pPr marL="742758" lvl="1" indent="-285750">
              <a:buFont typeface="Arial" panose="020B0604020202020204" pitchFamily="34" charset="0"/>
              <a:buChar char="•"/>
            </a:pPr>
            <a:r>
              <a:rPr lang="en-IN" dirty="0"/>
              <a:t>CL_MDC_ADAPTER_MAT_VALUEMAP_STD (Evaluate Value Mapping for Material)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314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US" sz="2800" dirty="0"/>
              <a:t>Process steps in consolidation and mass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F07FE-1195-584F-ECF5-BB0F12FEA5C1}"/>
              </a:ext>
            </a:extLst>
          </p:cNvPr>
          <p:cNvSpPr txBox="1"/>
          <p:nvPr/>
        </p:nvSpPr>
        <p:spPr>
          <a:xfrm>
            <a:off x="377471" y="1336093"/>
            <a:ext cx="92767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Update and Edit</a:t>
            </a:r>
          </a:p>
          <a:p>
            <a:endParaRPr lang="en-IN" b="1" dirty="0"/>
          </a:p>
          <a:p>
            <a:r>
              <a:rPr lang="en-US" dirty="0"/>
              <a:t>Performs </a:t>
            </a:r>
            <a:r>
              <a:rPr lang="en-US" dirty="0" err="1"/>
              <a:t>BRFplus</a:t>
            </a:r>
            <a:r>
              <a:rPr lang="en-US" dirty="0"/>
              <a:t>-based checks and data enrichments in consolidation and mass processing to improve the data quality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Adapter </a:t>
            </a:r>
            <a:r>
              <a:rPr lang="fr-FR" b="1" dirty="0"/>
              <a:t>CL_MDC_ADAPTER_BRF_UPD </a:t>
            </a:r>
            <a:r>
              <a:rPr lang="fr-FR" dirty="0"/>
              <a:t>(</a:t>
            </a:r>
            <a:r>
              <a:rPr lang="fr-FR" dirty="0" err="1"/>
              <a:t>BRFplus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Adapter </a:t>
            </a:r>
            <a:r>
              <a:rPr lang="en-IN" b="1" dirty="0"/>
              <a:t>CL_MDC_ADAPTER_EDI </a:t>
            </a:r>
            <a:r>
              <a:rPr lang="en-IN" dirty="0"/>
              <a:t>(Interactive Mass Processing)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F537B6-74BE-27C2-B770-0319B825F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04" t="47791" r="6154" b="16403"/>
          <a:stretch/>
        </p:blipFill>
        <p:spPr>
          <a:xfrm>
            <a:off x="609600" y="3462008"/>
            <a:ext cx="8153400" cy="31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US" sz="2800" dirty="0"/>
              <a:t>Process steps in consolidation and mass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F07FE-1195-584F-ECF5-BB0F12FEA5C1}"/>
              </a:ext>
            </a:extLst>
          </p:cNvPr>
          <p:cNvSpPr txBox="1"/>
          <p:nvPr/>
        </p:nvSpPr>
        <p:spPr>
          <a:xfrm>
            <a:off x="377471" y="1336093"/>
            <a:ext cx="92767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Matching</a:t>
            </a:r>
          </a:p>
          <a:p>
            <a:r>
              <a:rPr lang="en-US" dirty="0"/>
              <a:t>Check and compare data from various source applications and the active area with the purpose of identifying potential duplicates</a:t>
            </a:r>
          </a:p>
          <a:p>
            <a:endParaRPr lang="en-US" b="1" dirty="0"/>
          </a:p>
          <a:p>
            <a:r>
              <a:rPr lang="en-US" b="1" dirty="0"/>
              <a:t>Adapters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CL_MDC_ADAPTER_BPREL_MTC (Matching of Business Partner 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CL_MDC_ADAPTER_BP_IM_MTC (SAP HANA smart data quality)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CL_MDC_ADAPTER_FUZZY_MTC (SAP HANA Fuzzy Search)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CL_MDC_ADAPTER_MAT_MTC (Material Matching – Old Number)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CL_MDC_ADAPTER_MTC (New SAP HANA Fuzzy Search)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CL_MDC_ADAPTER_986_MTC (New SAP HANA Fuzzy 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r>
              <a:rPr lang="en-US" b="1" dirty="0"/>
              <a:t>Match Configurations for Fuzzy Matching</a:t>
            </a:r>
          </a:p>
          <a:p>
            <a:r>
              <a:rPr lang="en-US" dirty="0"/>
              <a:t>Matching master data records while using fuzzy match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6284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Consolidation and Central Governance Use cases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57F58-68CD-D245-8C98-AFB798BFE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29487" r="20000" b="22649"/>
          <a:stretch/>
        </p:blipFill>
        <p:spPr>
          <a:xfrm>
            <a:off x="457200" y="1343024"/>
            <a:ext cx="8991600" cy="515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5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US" sz="2800" dirty="0"/>
              <a:t>Process steps in consolidation and mass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F07FE-1195-584F-ECF5-BB0F12FEA5C1}"/>
              </a:ext>
            </a:extLst>
          </p:cNvPr>
          <p:cNvSpPr txBox="1"/>
          <p:nvPr/>
        </p:nvSpPr>
        <p:spPr>
          <a:xfrm>
            <a:off x="377471" y="1336093"/>
            <a:ext cx="92767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Best Record Calculation</a:t>
            </a:r>
          </a:p>
          <a:p>
            <a:r>
              <a:rPr lang="en-US" dirty="0"/>
              <a:t>A best record containing the cumulated, most valuable data for each match group identified by the matching process step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Adapters</a:t>
            </a:r>
          </a:p>
          <a:p>
            <a:r>
              <a:rPr lang="en-US" dirty="0"/>
              <a:t>CL_MDC_ADAPTER_BP_BRC (Business Partner Best Record Calculation) CL_MDC_ADAPTER_MAT_BRC (Material Best Record Calculation)</a:t>
            </a:r>
          </a:p>
          <a:p>
            <a:endParaRPr lang="en-IN" b="1" dirty="0"/>
          </a:p>
          <a:p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19BF3-31D7-3684-A620-988DB007E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8" t="31276" r="8462" b="48855"/>
          <a:stretch/>
        </p:blipFill>
        <p:spPr>
          <a:xfrm>
            <a:off x="173918" y="4069843"/>
            <a:ext cx="9156818" cy="1943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A8EE1-549C-2B9E-4C2E-1E5D2056EF7B}"/>
              </a:ext>
            </a:extLst>
          </p:cNvPr>
          <p:cNvSpPr txBox="1"/>
          <p:nvPr/>
        </p:nvSpPr>
        <p:spPr>
          <a:xfrm>
            <a:off x="377471" y="3837339"/>
            <a:ext cx="670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Specifying the Order of Rules for Best Record Calculation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06894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US" sz="2800" dirty="0"/>
              <a:t>Process steps in consolidation and mass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F07FE-1195-584F-ECF5-BB0F12FEA5C1}"/>
              </a:ext>
            </a:extLst>
          </p:cNvPr>
          <p:cNvSpPr txBox="1"/>
          <p:nvPr/>
        </p:nvSpPr>
        <p:spPr>
          <a:xfrm>
            <a:off x="377471" y="1336093"/>
            <a:ext cx="92767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Validation</a:t>
            </a:r>
          </a:p>
          <a:p>
            <a:r>
              <a:rPr lang="en-US" dirty="0"/>
              <a:t>checks the quality of the record to determine if the master data is good enough to meet requirements in the target connected system</a:t>
            </a:r>
          </a:p>
          <a:p>
            <a:endParaRPr lang="en-US" b="1" dirty="0"/>
          </a:p>
          <a:p>
            <a:r>
              <a:rPr lang="en-US" b="1" dirty="0"/>
              <a:t>Adapters</a:t>
            </a:r>
          </a:p>
          <a:p>
            <a:endParaRPr lang="en-US" b="1" dirty="0"/>
          </a:p>
          <a:p>
            <a:r>
              <a:rPr lang="en-IN" dirty="0"/>
              <a:t>CL_MDC_ADAPTER_BP_VAL (Business Partner Validations [SAP Business Suite]) CL_MDC_ADAPTER_MAT_VAL (Material Validations) </a:t>
            </a:r>
          </a:p>
          <a:p>
            <a:r>
              <a:rPr lang="en-IN" dirty="0"/>
              <a:t>CL_MDC_ADAPTER_BPREL_VAL (Validation of Business Partner Relationships)</a:t>
            </a:r>
            <a:endParaRPr lang="en-IN" b="1" dirty="0"/>
          </a:p>
          <a:p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A8EE1-549C-2B9E-4C2E-1E5D2056EF7B}"/>
              </a:ext>
            </a:extLst>
          </p:cNvPr>
          <p:cNvSpPr txBox="1"/>
          <p:nvPr/>
        </p:nvSpPr>
        <p:spPr>
          <a:xfrm>
            <a:off x="377471" y="4046210"/>
            <a:ext cx="670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Inherits the following data quality checks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2F1D8-A864-1E9E-1400-8283FDC5E606}"/>
              </a:ext>
            </a:extLst>
          </p:cNvPr>
          <p:cNvSpPr txBox="1"/>
          <p:nvPr/>
        </p:nvSpPr>
        <p:spPr>
          <a:xfrm>
            <a:off x="377470" y="4572000"/>
            <a:ext cx="9071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Existence checks for reference fields of master data records, such as currency, plants, regions, and so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checks, such as address formats, postal code lengths, and so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BRFplus</a:t>
            </a:r>
            <a:r>
              <a:rPr lang="en-US" dirty="0"/>
              <a:t> modeled business rules and checks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BAdI</a:t>
            </a:r>
            <a:r>
              <a:rPr lang="en-US" dirty="0"/>
              <a:t>-based business rules and checks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150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US" sz="2800" dirty="0"/>
              <a:t>Process steps in consolidation and mass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F07FE-1195-584F-ECF5-BB0F12FEA5C1}"/>
              </a:ext>
            </a:extLst>
          </p:cNvPr>
          <p:cNvSpPr txBox="1"/>
          <p:nvPr/>
        </p:nvSpPr>
        <p:spPr>
          <a:xfrm>
            <a:off x="377471" y="1336093"/>
            <a:ext cx="92767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Filter and Remove</a:t>
            </a:r>
          </a:p>
          <a:p>
            <a:endParaRPr lang="en-US" dirty="0"/>
          </a:p>
          <a:p>
            <a:r>
              <a:rPr lang="en-US" dirty="0"/>
              <a:t>Filter and remove the unnecessary data during various process steps in consolidation. Can be configured only as a successor of matching, best record calculation, or validation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Adapters</a:t>
            </a:r>
          </a:p>
          <a:p>
            <a:endParaRPr lang="en-US" b="1" dirty="0"/>
          </a:p>
          <a:p>
            <a:r>
              <a:rPr lang="en-US" dirty="0"/>
              <a:t>CL_MDC_ADAPTER_BP_FAR (Delete Business Partners with Incomplete Address Data)</a:t>
            </a:r>
          </a:p>
          <a:p>
            <a:r>
              <a:rPr lang="en-US" dirty="0"/>
              <a:t>CL_MDC_ADAPTER_FAR (Filter and Remove)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12498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US" sz="2800" dirty="0"/>
              <a:t>Process steps in consolidation and mass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F07FE-1195-584F-ECF5-BB0F12FEA5C1}"/>
              </a:ext>
            </a:extLst>
          </p:cNvPr>
          <p:cNvSpPr txBox="1"/>
          <p:nvPr/>
        </p:nvSpPr>
        <p:spPr>
          <a:xfrm>
            <a:off x="377471" y="1336093"/>
            <a:ext cx="92767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Activation</a:t>
            </a:r>
          </a:p>
          <a:p>
            <a:endParaRPr lang="en-US" b="1" dirty="0"/>
          </a:p>
          <a:p>
            <a:r>
              <a:rPr lang="en-US" dirty="0"/>
              <a:t>Final step in the consolidation process where master data will be added in the active area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already existing in the active area and hence being updated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that neither exist in the active area nor have any duplicates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Records that don’t exist in the active area but do have potential duplicates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Adapters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CL_MDC_ADAPTER_BP_ACT (Business Partner Activation in Consolidation)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CL_MDC_ADAPTER_MAT_ACT (Activation for Material)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CL_MDC_ADAPTER_BPREL_ACT (Activation of Business Partner Relationships)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1062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441307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 </a:t>
            </a:r>
            <a:r>
              <a:rPr lang="en-US" sz="2800" dirty="0"/>
              <a:t>Process steps in consolidation and mass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F07FE-1195-584F-ECF5-BB0F12FEA5C1}"/>
              </a:ext>
            </a:extLst>
          </p:cNvPr>
          <p:cNvSpPr txBox="1"/>
          <p:nvPr/>
        </p:nvSpPr>
        <p:spPr>
          <a:xfrm>
            <a:off x="377471" y="1336093"/>
            <a:ext cx="927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Activation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7B006-0A82-6800-5803-1E59C91D6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8" t="19574" r="8462" b="14893"/>
          <a:stretch/>
        </p:blipFill>
        <p:spPr>
          <a:xfrm>
            <a:off x="1290637" y="1724475"/>
            <a:ext cx="6791325" cy="47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6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Process Template Design Principles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CAB5C-485C-E3DD-DEA1-6DFAA1C12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7" t="39060" r="19230" b="17180"/>
          <a:stretch/>
        </p:blipFill>
        <p:spPr>
          <a:xfrm>
            <a:off x="457200" y="1400175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94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152" y="746359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Process Template Design Principles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58154-ACE7-7642-5A9A-0C8D3F4F5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8" t="35957" r="8462" b="38298"/>
          <a:stretch/>
        </p:blipFill>
        <p:spPr>
          <a:xfrm>
            <a:off x="377471" y="1170999"/>
            <a:ext cx="9276738" cy="2551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95596-671C-64D2-CCBA-D263EAE41B58}"/>
              </a:ext>
            </a:extLst>
          </p:cNvPr>
          <p:cNvSpPr txBox="1"/>
          <p:nvPr/>
        </p:nvSpPr>
        <p:spPr>
          <a:xfrm>
            <a:off x="377470" y="3825451"/>
            <a:ext cx="92767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Checkpoint checkbox (Check Pt.)</a:t>
            </a:r>
          </a:p>
          <a:p>
            <a:r>
              <a:rPr lang="en-US" b="1" dirty="0"/>
              <a:t>Action Control for the next step</a:t>
            </a:r>
          </a:p>
          <a:p>
            <a:endParaRPr lang="en-IN" b="1" dirty="0"/>
          </a:p>
          <a:p>
            <a:r>
              <a:rPr lang="en-US" dirty="0"/>
              <a:t>No action control</a:t>
            </a:r>
          </a:p>
          <a:p>
            <a:r>
              <a:rPr lang="en-US" dirty="0"/>
              <a:t>Apply the four-eyes principle</a:t>
            </a:r>
          </a:p>
          <a:p>
            <a:r>
              <a:rPr lang="en-US" dirty="0"/>
              <a:t>Action is only allowed for requestor</a:t>
            </a:r>
          </a:p>
          <a:p>
            <a:r>
              <a:rPr lang="en-US" b="1" dirty="0"/>
              <a:t>Authorization object </a:t>
            </a:r>
            <a:r>
              <a:rPr lang="en-US" dirty="0"/>
              <a:t>MDC_PROOT</a:t>
            </a:r>
          </a:p>
          <a:p>
            <a:r>
              <a:rPr lang="en-US" b="1" dirty="0"/>
              <a:t>Activity 31 </a:t>
            </a:r>
            <a:r>
              <a:rPr lang="en-US" dirty="0"/>
              <a:t>Confirm has to be assigned to continue the process</a:t>
            </a:r>
          </a:p>
          <a:p>
            <a:r>
              <a:rPr lang="en-US" b="1" dirty="0"/>
              <a:t>Activity 37 </a:t>
            </a:r>
            <a:r>
              <a:rPr lang="en-US" dirty="0"/>
              <a:t>Accept has to be assigned to continue the process despite unfinished match reviews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691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Setup steps for Consolidation and Mass Processing SFW5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72C14-63B2-4E00-0FFC-9D09F252E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71" y="1295400"/>
            <a:ext cx="6111433" cy="1805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EAD3B-AE5A-3712-7F15-4404B2DC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70" y="3635936"/>
            <a:ext cx="9172969" cy="12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Setup steps for Consolidation and Mass Processing SICF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ED71B-CB4D-D0AE-57CF-8EE721441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57" t="18547" r="19231" b="6240"/>
          <a:stretch/>
        </p:blipFill>
        <p:spPr>
          <a:xfrm>
            <a:off x="1524000" y="1066800"/>
            <a:ext cx="6019800" cy="56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5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Authorization Objects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4F2F1-C4E8-CD17-54F9-5DDE4D8A2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5" t="17234" r="25503" b="30996"/>
          <a:stretch/>
        </p:blipFill>
        <p:spPr>
          <a:xfrm>
            <a:off x="186971" y="1463574"/>
            <a:ext cx="4804130" cy="365244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24F27-9B54-6515-C406-81C243B787D7}"/>
              </a:ext>
            </a:extLst>
          </p:cNvPr>
          <p:cNvGrpSpPr/>
          <p:nvPr/>
        </p:nvGrpSpPr>
        <p:grpSpPr>
          <a:xfrm>
            <a:off x="5047450" y="1463574"/>
            <a:ext cx="4727927" cy="3076323"/>
            <a:chOff x="5234896" y="1190877"/>
            <a:chExt cx="4484132" cy="29367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991D12-1F27-0298-1460-FF5EE4836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154" t="17077" r="23847" b="77350"/>
            <a:stretch/>
          </p:blipFill>
          <p:spPr>
            <a:xfrm>
              <a:off x="5234896" y="1190877"/>
              <a:ext cx="4484132" cy="35138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DDD759-8217-0ED9-3A3D-C4350C2F9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23" t="51368" r="25385" b="14444"/>
            <a:stretch/>
          </p:blipFill>
          <p:spPr>
            <a:xfrm>
              <a:off x="5324475" y="1972973"/>
              <a:ext cx="4223104" cy="21546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AD361F-9DFE-4E7E-D744-534D8C7D5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17" t="68529" r="23751" b="22513"/>
            <a:stretch/>
          </p:blipFill>
          <p:spPr>
            <a:xfrm>
              <a:off x="5324475" y="1451201"/>
              <a:ext cx="4394553" cy="564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03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Frontend Authorization Roles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0A23B-65D7-E4B8-775B-D7FCBCD94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08" t="59362" r="8461" b="14893"/>
          <a:stretch/>
        </p:blipFill>
        <p:spPr>
          <a:xfrm>
            <a:off x="145343" y="1371600"/>
            <a:ext cx="895003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5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Backend Authorization Roles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7BB9B-E543-E1AF-9479-4C978F09F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46" t="19574" r="8461" b="5531"/>
          <a:stretch/>
        </p:blipFill>
        <p:spPr>
          <a:xfrm>
            <a:off x="1790699" y="1129105"/>
            <a:ext cx="6353176" cy="564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7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Permissions / Privileges for SAP HANA 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CA84-591B-4F90-D220-6DD3A5B1FFB0}"/>
              </a:ext>
            </a:extLst>
          </p:cNvPr>
          <p:cNvSpPr txBox="1"/>
          <p:nvPr/>
        </p:nvSpPr>
        <p:spPr>
          <a:xfrm>
            <a:off x="377470" y="1167205"/>
            <a:ext cx="8537929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Permissions</a:t>
            </a:r>
            <a:r>
              <a:rPr lang="en-US" dirty="0"/>
              <a:t> required to work with views and rulesets in SAP S/4HANA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packages and write objects into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Create, change, and drop attribute views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Create, change, and drop SQL views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Create, execute, and drop rulesets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Privileges </a:t>
            </a:r>
            <a:r>
              <a:rPr lang="en-US" dirty="0"/>
              <a:t>to work with views and rulesets in SAP S/4HANA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for the EXECUTE_SEARCH_RULE_SET(SYS) object of the SYS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for the GET_PROCEDURE_OBJECTS object of the SYS schema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for the TRUNCATE_PROCEDURE_OBJECTS object of the SYS schema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4E812-D849-E964-5D65-6A2CE3879B17}"/>
              </a:ext>
            </a:extLst>
          </p:cNvPr>
          <p:cNvSpPr txBox="1"/>
          <p:nvPr/>
        </p:nvSpPr>
        <p:spPr>
          <a:xfrm>
            <a:off x="377470" y="4800600"/>
            <a:ext cx="50006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Basic </a:t>
            </a:r>
            <a:r>
              <a:rPr lang="en-IN" b="1" dirty="0"/>
              <a:t>Configuration for </a:t>
            </a:r>
            <a:r>
              <a:rPr lang="en-IN" b="1" dirty="0" err="1"/>
              <a:t>bgRFC</a:t>
            </a:r>
            <a:r>
              <a:rPr lang="en-IN" b="1" dirty="0"/>
              <a:t> (Web Services)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AUTOABAP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function call (RFC)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RFC (</a:t>
            </a:r>
            <a:r>
              <a:rPr lang="en-US" dirty="0" err="1"/>
              <a:t>bgRFC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Communication Network (ICF)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370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BD2A1F-C54E-4BAC-A807-A7F55C357B64}"/>
              </a:ext>
            </a:extLst>
          </p:cNvPr>
          <p:cNvSpPr/>
          <p:nvPr/>
        </p:nvSpPr>
        <p:spPr>
          <a:xfrm>
            <a:off x="0" y="0"/>
            <a:ext cx="99060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>
                <a:latin typeface="Arial"/>
                <a:cs typeface="Arial"/>
              </a:rPr>
              <a:t>Identification of Business System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Consolidation and Mass Processing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45854-3A8A-6167-06E4-FC0E75B4CB43}"/>
              </a:ext>
            </a:extLst>
          </p:cNvPr>
          <p:cNvSpPr txBox="1"/>
          <p:nvPr/>
        </p:nvSpPr>
        <p:spPr>
          <a:xfrm>
            <a:off x="304800" y="1371600"/>
            <a:ext cx="6691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System Landscape Directory (SLD)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Add-In (</a:t>
            </a:r>
            <a:r>
              <a:rPr lang="en-US" dirty="0" err="1"/>
              <a:t>BAdI</a:t>
            </a:r>
            <a:r>
              <a:rPr lang="en-US" dirty="0"/>
              <a:t>) </a:t>
            </a:r>
            <a:r>
              <a:rPr lang="en-US" b="1" dirty="0"/>
              <a:t>MDG_IDM_GET_LCL_SYSTEM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50F4C-78BE-A195-C40B-BFCA08593F71}"/>
              </a:ext>
            </a:extLst>
          </p:cNvPr>
          <p:cNvSpPr txBox="1"/>
          <p:nvPr/>
        </p:nvSpPr>
        <p:spPr>
          <a:xfrm>
            <a:off x="186971" y="2403991"/>
            <a:ext cx="5000624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50" b="1" dirty="0">
                <a:latin typeface="Arial"/>
                <a:ea typeface="+mj-ea"/>
                <a:cs typeface="Arial"/>
              </a:rPr>
              <a:t>Set Up the Workflow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E6C30-45E2-FEE1-A744-9DE8779D0EF6}"/>
              </a:ext>
            </a:extLst>
          </p:cNvPr>
          <p:cNvSpPr txBox="1"/>
          <p:nvPr/>
        </p:nvSpPr>
        <p:spPr>
          <a:xfrm>
            <a:off x="381000" y="3105834"/>
            <a:ext cx="8915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workflow template </a:t>
            </a:r>
            <a:r>
              <a:rPr lang="en-US" b="1" dirty="0"/>
              <a:t>WS54500001</a:t>
            </a:r>
            <a:r>
              <a:rPr lang="en-US" dirty="0"/>
              <a:t> for consolidation and mass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Linkage type activation</a:t>
            </a:r>
            <a:r>
              <a:rPr lang="en-US" dirty="0"/>
              <a:t>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Linkage Activated checkbox must be unchecked for other receiver types of the BUS2240 object type and the STARTED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Receiver Type Function Module “MDC_RECEIVER_TYPE_GET”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Receiver Function Module “SWW_WI_ CREATE_VIA_EVENT_IBF”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78420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1507</Words>
  <Application>Microsoft Office PowerPoint</Application>
  <PresentationFormat>A4 Paper (210x297 mm)</PresentationFormat>
  <Paragraphs>238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Cooper Black</vt:lpstr>
      <vt:lpstr>Georgia</vt:lpstr>
      <vt:lpstr>1_Office Theme</vt:lpstr>
      <vt:lpstr>2_Office Theme</vt:lpstr>
      <vt:lpstr>1_Custom Design</vt:lpstr>
      <vt:lpstr>Custom Design</vt:lpstr>
      <vt:lpstr>PowerPoint Presentation</vt:lpstr>
      <vt:lpstr>Consolidation and Central Governance Use cases </vt:lpstr>
      <vt:lpstr>Setup steps for Consolidation and Mass Processing SFW5</vt:lpstr>
      <vt:lpstr>Setup steps for Consolidation and Mass Processing SICF</vt:lpstr>
      <vt:lpstr>Authorization Objects</vt:lpstr>
      <vt:lpstr>Frontend Authorization Roles</vt:lpstr>
      <vt:lpstr>Backend Authorization Roles</vt:lpstr>
      <vt:lpstr>Permissions / Privileges for SAP HANA </vt:lpstr>
      <vt:lpstr>Identification of Business System</vt:lpstr>
      <vt:lpstr>SAP-Delivered Process Models</vt:lpstr>
      <vt:lpstr> Table Types</vt:lpstr>
      <vt:lpstr> Standard BP Business Objects in MDC</vt:lpstr>
      <vt:lpstr> Standard Material Object in MDC</vt:lpstr>
      <vt:lpstr> Standard Material Object in MDC</vt:lpstr>
      <vt:lpstr> Adapters (Process steps + Object Types)</vt:lpstr>
      <vt:lpstr> Adapters (Process steps + Object Types)</vt:lpstr>
      <vt:lpstr> Process steps in consolidation and mass processing</vt:lpstr>
      <vt:lpstr> Process steps in consolidation and mass processing</vt:lpstr>
      <vt:lpstr> Process steps in consolidation and mass processing</vt:lpstr>
      <vt:lpstr> Process steps in consolidation and mass processing</vt:lpstr>
      <vt:lpstr> Process steps in consolidation and mass processing</vt:lpstr>
      <vt:lpstr> Process steps in consolidation and mass processing</vt:lpstr>
      <vt:lpstr> Process steps in consolidation and mass processing</vt:lpstr>
      <vt:lpstr> Process steps in consolidation and mass processing</vt:lpstr>
      <vt:lpstr>Process Template Design Principles</vt:lpstr>
      <vt:lpstr>Process Template Design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2023-06-13T13:56:51Z</dcterms:modified>
  <cp:category>Training</cp:category>
</cp:coreProperties>
</file>